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udhvi sai Tallapalem" userId="f31a27b201e2c41e" providerId="LiveId" clId="{8BCED4B3-9AEB-401E-880B-F20DE7B86814}"/>
    <pc:docChg chg="modSld">
      <pc:chgData name="Prudhvi sai Tallapalem" userId="f31a27b201e2c41e" providerId="LiveId" clId="{8BCED4B3-9AEB-401E-880B-F20DE7B86814}" dt="2024-06-26T08:44:14.831" v="29" actId="20577"/>
      <pc:docMkLst>
        <pc:docMk/>
      </pc:docMkLst>
      <pc:sldChg chg="modSp mod">
        <pc:chgData name="Prudhvi sai Tallapalem" userId="f31a27b201e2c41e" providerId="LiveId" clId="{8BCED4B3-9AEB-401E-880B-F20DE7B86814}" dt="2024-06-26T08:44:14.831" v="29" actId="20577"/>
        <pc:sldMkLst>
          <pc:docMk/>
          <pc:sldMk cId="0" sldId="256"/>
        </pc:sldMkLst>
        <pc:spChg chg="mod">
          <ac:chgData name="Prudhvi sai Tallapalem" userId="f31a27b201e2c41e" providerId="LiveId" clId="{8BCED4B3-9AEB-401E-880B-F20DE7B86814}" dt="2024-06-26T08:44:14.831" v="29" actId="20577"/>
          <ac:spMkLst>
            <pc:docMk/>
            <pc:sldMk cId="0" sldId="256"/>
            <ac:spMk id="9" creationId="{A6B34AC4-48BB-DAD6-F6BA-C9D81433707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295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embedded-software-engineering.de/dynamic-memory-allocation-justifiably-taboo-a-632951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0274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" name="Shape 1"/>
          <p:cNvSpPr/>
          <p:nvPr/>
        </p:nvSpPr>
        <p:spPr>
          <a:xfrm>
            <a:off x="1140332" y="1695236"/>
            <a:ext cx="11274839" cy="1273996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Memory Allocation Strategies in Operating Systems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968693" y="3751778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endParaRPr lang="en-US" sz="4574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9E5F29-CAAD-0DED-FC73-E43C19A9F6E5}"/>
              </a:ext>
            </a:extLst>
          </p:cNvPr>
          <p:cNvSpPr/>
          <p:nvPr/>
        </p:nvSpPr>
        <p:spPr>
          <a:xfrm>
            <a:off x="6041204" y="3143891"/>
            <a:ext cx="8044666" cy="460282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34AC4-48BB-DAD6-F6BA-C9D814337072}"/>
              </a:ext>
            </a:extLst>
          </p:cNvPr>
          <p:cNvSpPr txBox="1"/>
          <p:nvPr/>
        </p:nvSpPr>
        <p:spPr>
          <a:xfrm>
            <a:off x="1061160" y="4654194"/>
            <a:ext cx="41683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Prudhvi sai Tallapalem</a:t>
            </a:r>
          </a:p>
          <a:p>
            <a:r>
              <a:rPr lang="en-IN" sz="2800" dirty="0">
                <a:solidFill>
                  <a:schemeClr val="bg1"/>
                </a:solidFill>
              </a:rPr>
              <a:t>192210501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Sai </a:t>
            </a:r>
            <a:r>
              <a:rPr lang="en-IN" sz="2800" dirty="0" err="1">
                <a:solidFill>
                  <a:schemeClr val="bg1"/>
                </a:solidFill>
              </a:rPr>
              <a:t>theja</a:t>
            </a:r>
            <a:r>
              <a:rPr lang="en-IN" sz="2800" dirty="0">
                <a:solidFill>
                  <a:schemeClr val="bg1"/>
                </a:solidFill>
              </a:rPr>
              <a:t> T M</a:t>
            </a:r>
          </a:p>
          <a:p>
            <a:r>
              <a:rPr lang="en-IN" sz="2800" dirty="0">
                <a:solidFill>
                  <a:schemeClr val="bg1"/>
                </a:solidFill>
              </a:rPr>
              <a:t>192210493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2579013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</a:t>
            </a:r>
            <a:endParaRPr lang="en-US" sz="4574" dirty="0"/>
          </a:p>
        </p:txBody>
      </p:sp>
      <p:sp>
        <p:nvSpPr>
          <p:cNvPr id="6" name="Text 3"/>
          <p:cNvSpPr/>
          <p:nvPr/>
        </p:nvSpPr>
        <p:spPr>
          <a:xfrm>
            <a:off x="6350437" y="3675340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Memory allocation strategies play a crucial role in the efficient management of a computer's limited memory resources. By understanding the trade-offs and considerations of different approaches, operating systems can optimize data storage, retrieval, and protect against memory-related issues.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636514"/>
            <a:ext cx="9244727" cy="3006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Introduction:</a:t>
            </a:r>
            <a:endParaRPr lang="en-US" sz="6312" dirty="0"/>
          </a:p>
        </p:txBody>
      </p:sp>
      <p:sp>
        <p:nvSpPr>
          <p:cNvPr id="6" name="Text 3"/>
          <p:cNvSpPr/>
          <p:nvPr/>
        </p:nvSpPr>
        <p:spPr>
          <a:xfrm>
            <a:off x="627731" y="3584779"/>
            <a:ext cx="9244727" cy="40900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Memory allocation strategies play a crucial role in the efficient management of a computer's limited memory resources 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Operating systems utilize various memory allocation strategies to efficiently manage the computer's limited memory resources.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These strategies aim to optimize data storage, retrieval, and protect against memory-related issues like fragmentation.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253133"/>
            <a:ext cx="657748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Static Memory Allocation</a:t>
            </a:r>
            <a:endParaRPr lang="en-US" sz="4574" dirty="0"/>
          </a:p>
        </p:txBody>
      </p:sp>
      <p:sp>
        <p:nvSpPr>
          <p:cNvPr id="6" name="Shape 3"/>
          <p:cNvSpPr/>
          <p:nvPr/>
        </p:nvSpPr>
        <p:spPr>
          <a:xfrm>
            <a:off x="864037" y="2349460"/>
            <a:ext cx="4499015" cy="2585085"/>
          </a:xfrm>
          <a:prstGeom prst="roundRect">
            <a:avLst>
              <a:gd name="adj" fmla="val 2865"/>
            </a:avLst>
          </a:prstGeom>
          <a:solidFill>
            <a:srgbClr val="234A49"/>
          </a:solidFill>
          <a:ln/>
        </p:spPr>
      </p:sp>
      <p:sp>
        <p:nvSpPr>
          <p:cNvPr id="7" name="Text 4"/>
          <p:cNvSpPr/>
          <p:nvPr/>
        </p:nvSpPr>
        <p:spPr>
          <a:xfrm>
            <a:off x="1110853" y="2596277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Fixed Size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110853" y="3107531"/>
            <a:ext cx="400538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Static memory allocation assigns a fixed amount of memory to each process at the time of program loading or compilation.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5609868" y="2349460"/>
            <a:ext cx="4499015" cy="2585085"/>
          </a:xfrm>
          <a:prstGeom prst="roundRect">
            <a:avLst>
              <a:gd name="adj" fmla="val 2865"/>
            </a:avLst>
          </a:prstGeom>
          <a:solidFill>
            <a:srgbClr val="234A49"/>
          </a:solidFill>
          <a:ln/>
        </p:spPr>
      </p:sp>
      <p:sp>
        <p:nvSpPr>
          <p:cNvPr id="10" name="Text 7"/>
          <p:cNvSpPr/>
          <p:nvPr/>
        </p:nvSpPr>
        <p:spPr>
          <a:xfrm>
            <a:off x="5856684" y="2596277"/>
            <a:ext cx="365498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Efficient for Small Programs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5856684" y="3107531"/>
            <a:ext cx="400538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approach works well for small, simple programs with predictable memory requirements.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864037" y="5181362"/>
            <a:ext cx="9244727" cy="1794986"/>
          </a:xfrm>
          <a:prstGeom prst="roundRect">
            <a:avLst>
              <a:gd name="adj" fmla="val 4126"/>
            </a:avLst>
          </a:prstGeom>
          <a:solidFill>
            <a:srgbClr val="234A49"/>
          </a:solidFill>
          <a:ln/>
        </p:spPr>
      </p:sp>
      <p:sp>
        <p:nvSpPr>
          <p:cNvPr id="13" name="Text 10"/>
          <p:cNvSpPr/>
          <p:nvPr/>
        </p:nvSpPr>
        <p:spPr>
          <a:xfrm>
            <a:off x="1110853" y="5428178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Limited Flexibility</a:t>
            </a:r>
            <a:endParaRPr lang="en-US" sz="2287" dirty="0"/>
          </a:p>
        </p:txBody>
      </p:sp>
      <p:sp>
        <p:nvSpPr>
          <p:cNvPr id="14" name="Text 11"/>
          <p:cNvSpPr/>
          <p:nvPr/>
        </p:nvSpPr>
        <p:spPr>
          <a:xfrm>
            <a:off x="1110853" y="5939433"/>
            <a:ext cx="875109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Static allocation lacks flexibility and can lead to under-utilization or exhaustion of available memory.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2039541"/>
            <a:ext cx="7497485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Dynamic Memory Allocation</a:t>
            </a:r>
            <a:endParaRPr lang="en-US" sz="4574" dirty="0"/>
          </a:p>
        </p:txBody>
      </p:sp>
      <p:sp>
        <p:nvSpPr>
          <p:cNvPr id="5" name="Text 3"/>
          <p:cNvSpPr/>
          <p:nvPr/>
        </p:nvSpPr>
        <p:spPr>
          <a:xfrm>
            <a:off x="968693" y="33826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Flexible Size</a:t>
            </a:r>
            <a:endParaRPr lang="en-US" sz="2287" dirty="0"/>
          </a:p>
        </p:txBody>
      </p:sp>
      <p:sp>
        <p:nvSpPr>
          <p:cNvPr id="6" name="Text 4"/>
          <p:cNvSpPr/>
          <p:nvPr/>
        </p:nvSpPr>
        <p:spPr>
          <a:xfrm>
            <a:off x="968693" y="3992642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Dynamic memory allocation allows processes to request and release memory at runtime, providing more flexibility.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407462" y="3382685"/>
            <a:ext cx="3377089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Complex Implementation</a:t>
            </a:r>
            <a:endParaRPr lang="en-US" sz="2287" dirty="0"/>
          </a:p>
        </p:txBody>
      </p:sp>
      <p:sp>
        <p:nvSpPr>
          <p:cNvPr id="8" name="Text 6"/>
          <p:cNvSpPr/>
          <p:nvPr/>
        </p:nvSpPr>
        <p:spPr>
          <a:xfrm>
            <a:off x="5407462" y="3992642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approach requires more sophisticated memory management algorithms to keep track of available and allocated memory.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46231" y="33826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Memory Leaks</a:t>
            </a:r>
            <a:endParaRPr lang="en-US" sz="2287" dirty="0"/>
          </a:p>
        </p:txBody>
      </p:sp>
      <p:sp>
        <p:nvSpPr>
          <p:cNvPr id="10" name="Text 8"/>
          <p:cNvSpPr/>
          <p:nvPr/>
        </p:nvSpPr>
        <p:spPr>
          <a:xfrm>
            <a:off x="9846231" y="3992642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Improper dynamic memory management can lead to issues like memory leaks, where memory is allocated but never freed.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604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60903" y="2879884"/>
            <a:ext cx="6224111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3"/>
              </a:lnSpc>
              <a:buNone/>
            </a:pPr>
            <a:r>
              <a:rPr lang="en-US" sz="3499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Contiguous Memory Allocation</a:t>
            </a:r>
            <a:endParaRPr lang="en-US" sz="3499" dirty="0"/>
          </a:p>
        </p:txBody>
      </p:sp>
      <p:sp>
        <p:nvSpPr>
          <p:cNvPr id="6" name="Shape 3"/>
          <p:cNvSpPr/>
          <p:nvPr/>
        </p:nvSpPr>
        <p:spPr>
          <a:xfrm>
            <a:off x="2460903" y="5865376"/>
            <a:ext cx="9708475" cy="23574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7" name="Shape 4"/>
          <p:cNvSpPr/>
          <p:nvPr/>
        </p:nvSpPr>
        <p:spPr>
          <a:xfrm>
            <a:off x="4828937" y="5204460"/>
            <a:ext cx="23574" cy="660916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8" name="Shape 5"/>
          <p:cNvSpPr/>
          <p:nvPr/>
        </p:nvSpPr>
        <p:spPr>
          <a:xfrm>
            <a:off x="4628317" y="5652968"/>
            <a:ext cx="424815" cy="424815"/>
          </a:xfrm>
          <a:prstGeom prst="roundRect">
            <a:avLst>
              <a:gd name="adj" fmla="val 13336"/>
            </a:avLst>
          </a:prstGeom>
          <a:solidFill>
            <a:srgbClr val="234A49"/>
          </a:solidFill>
          <a:ln/>
        </p:spPr>
      </p:sp>
      <p:sp>
        <p:nvSpPr>
          <p:cNvPr id="9" name="Text 6"/>
          <p:cNvSpPr/>
          <p:nvPr/>
        </p:nvSpPr>
        <p:spPr>
          <a:xfrm>
            <a:off x="4793456" y="5732026"/>
            <a:ext cx="94417" cy="2665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9"/>
              </a:lnSpc>
              <a:buNone/>
            </a:pPr>
            <a:r>
              <a:rPr lang="en-US" sz="2099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099" dirty="0"/>
          </a:p>
        </p:txBody>
      </p:sp>
      <p:sp>
        <p:nvSpPr>
          <p:cNvPr id="10" name="Text 7"/>
          <p:cNvSpPr/>
          <p:nvPr/>
        </p:nvSpPr>
        <p:spPr>
          <a:xfrm>
            <a:off x="3729990" y="4020622"/>
            <a:ext cx="2221587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87"/>
              </a:lnSpc>
              <a:buNone/>
            </a:pPr>
            <a:r>
              <a:rPr lang="en-US" sz="1749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Contiguous Blocks</a:t>
            </a:r>
            <a:endParaRPr lang="en-US" sz="1749" dirty="0"/>
          </a:p>
        </p:txBody>
      </p:sp>
      <p:sp>
        <p:nvSpPr>
          <p:cNvPr id="11" name="Text 8"/>
          <p:cNvSpPr/>
          <p:nvPr/>
        </p:nvSpPr>
        <p:spPr>
          <a:xfrm>
            <a:off x="2649736" y="4411504"/>
            <a:ext cx="4382095" cy="604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379"/>
              </a:lnSpc>
              <a:buNone/>
            </a:pPr>
            <a:r>
              <a:rPr lang="en-US" sz="1487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Contiguous memory allocation stores processes in adjacent, continuous blocks of physical memory.</a:t>
            </a:r>
            <a:endParaRPr lang="en-US" sz="1487" dirty="0"/>
          </a:p>
        </p:txBody>
      </p:sp>
      <p:sp>
        <p:nvSpPr>
          <p:cNvPr id="12" name="Shape 9"/>
          <p:cNvSpPr/>
          <p:nvPr/>
        </p:nvSpPr>
        <p:spPr>
          <a:xfrm>
            <a:off x="7303294" y="5865376"/>
            <a:ext cx="23574" cy="660916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3" name="Shape 10"/>
          <p:cNvSpPr/>
          <p:nvPr/>
        </p:nvSpPr>
        <p:spPr>
          <a:xfrm>
            <a:off x="7102673" y="5652968"/>
            <a:ext cx="424815" cy="424815"/>
          </a:xfrm>
          <a:prstGeom prst="roundRect">
            <a:avLst>
              <a:gd name="adj" fmla="val 13336"/>
            </a:avLst>
          </a:prstGeom>
          <a:solidFill>
            <a:srgbClr val="234A49"/>
          </a:solidFill>
          <a:ln/>
        </p:spPr>
      </p:sp>
      <p:sp>
        <p:nvSpPr>
          <p:cNvPr id="14" name="Text 11"/>
          <p:cNvSpPr/>
          <p:nvPr/>
        </p:nvSpPr>
        <p:spPr>
          <a:xfrm>
            <a:off x="7243643" y="5732026"/>
            <a:ext cx="142875" cy="2665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9"/>
              </a:lnSpc>
              <a:buNone/>
            </a:pPr>
            <a:r>
              <a:rPr lang="en-US" sz="2099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099" dirty="0"/>
          </a:p>
        </p:txBody>
      </p:sp>
      <p:sp>
        <p:nvSpPr>
          <p:cNvPr id="15" name="Text 12"/>
          <p:cNvSpPr/>
          <p:nvPr/>
        </p:nvSpPr>
        <p:spPr>
          <a:xfrm>
            <a:off x="6204228" y="6715125"/>
            <a:ext cx="2221587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87"/>
              </a:lnSpc>
              <a:buNone/>
            </a:pPr>
            <a:r>
              <a:rPr lang="en-US" sz="1749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Efficient Access</a:t>
            </a:r>
            <a:endParaRPr lang="en-US" sz="1749" dirty="0"/>
          </a:p>
        </p:txBody>
      </p:sp>
      <p:sp>
        <p:nvSpPr>
          <p:cNvPr id="16" name="Text 13"/>
          <p:cNvSpPr/>
          <p:nvPr/>
        </p:nvSpPr>
        <p:spPr>
          <a:xfrm>
            <a:off x="5123974" y="7106007"/>
            <a:ext cx="4382214" cy="604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379"/>
              </a:lnSpc>
              <a:buNone/>
            </a:pPr>
            <a:r>
              <a:rPr lang="en-US" sz="1487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approach allows for efficient memory access as the entire process is stored in one location.</a:t>
            </a:r>
            <a:endParaRPr lang="en-US" sz="1487" dirty="0"/>
          </a:p>
        </p:txBody>
      </p:sp>
      <p:sp>
        <p:nvSpPr>
          <p:cNvPr id="17" name="Shape 14"/>
          <p:cNvSpPr/>
          <p:nvPr/>
        </p:nvSpPr>
        <p:spPr>
          <a:xfrm>
            <a:off x="9777651" y="5204460"/>
            <a:ext cx="23574" cy="660916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8" name="Shape 15"/>
          <p:cNvSpPr/>
          <p:nvPr/>
        </p:nvSpPr>
        <p:spPr>
          <a:xfrm>
            <a:off x="9577030" y="5652968"/>
            <a:ext cx="424815" cy="424815"/>
          </a:xfrm>
          <a:prstGeom prst="roundRect">
            <a:avLst>
              <a:gd name="adj" fmla="val 13336"/>
            </a:avLst>
          </a:prstGeom>
          <a:solidFill>
            <a:srgbClr val="234A49"/>
          </a:solidFill>
          <a:ln/>
        </p:spPr>
      </p:sp>
      <p:sp>
        <p:nvSpPr>
          <p:cNvPr id="19" name="Text 16"/>
          <p:cNvSpPr/>
          <p:nvPr/>
        </p:nvSpPr>
        <p:spPr>
          <a:xfrm>
            <a:off x="9716929" y="5732026"/>
            <a:ext cx="145018" cy="2665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9"/>
              </a:lnSpc>
              <a:buNone/>
            </a:pPr>
            <a:r>
              <a:rPr lang="en-US" sz="2099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099" dirty="0"/>
          </a:p>
        </p:txBody>
      </p:sp>
      <p:sp>
        <p:nvSpPr>
          <p:cNvPr id="20" name="Text 17"/>
          <p:cNvSpPr/>
          <p:nvPr/>
        </p:nvSpPr>
        <p:spPr>
          <a:xfrm>
            <a:off x="8678585" y="3718560"/>
            <a:ext cx="2221587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87"/>
              </a:lnSpc>
              <a:buNone/>
            </a:pPr>
            <a:r>
              <a:rPr lang="en-US" sz="1749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Fragmentation</a:t>
            </a:r>
            <a:endParaRPr lang="en-US" sz="1749" dirty="0"/>
          </a:p>
        </p:txBody>
      </p:sp>
      <p:sp>
        <p:nvSpPr>
          <p:cNvPr id="21" name="Text 18"/>
          <p:cNvSpPr/>
          <p:nvPr/>
        </p:nvSpPr>
        <p:spPr>
          <a:xfrm>
            <a:off x="7598331" y="4109442"/>
            <a:ext cx="4382214" cy="9061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379"/>
              </a:lnSpc>
              <a:buNone/>
            </a:pPr>
            <a:r>
              <a:rPr lang="en-US" sz="1487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Contiguous allocation can lead to external fragmentation, where available memory is divided into small, unusable blocks.</a:t>
            </a:r>
            <a:endParaRPr lang="en-US" sz="148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21637" y="1469112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Fragmentation</a:t>
            </a:r>
            <a:endParaRPr lang="en-US" sz="4574" dirty="0"/>
          </a:p>
        </p:txBody>
      </p:sp>
      <p:sp>
        <p:nvSpPr>
          <p:cNvPr id="6" name="Shape 3"/>
          <p:cNvSpPr/>
          <p:nvPr/>
        </p:nvSpPr>
        <p:spPr>
          <a:xfrm>
            <a:off x="4521637" y="2843093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234A49"/>
          </a:solidFill>
          <a:ln/>
        </p:spPr>
      </p:sp>
      <p:sp>
        <p:nvSpPr>
          <p:cNvPr id="7" name="Text 4"/>
          <p:cNvSpPr/>
          <p:nvPr/>
        </p:nvSpPr>
        <p:spPr>
          <a:xfrm>
            <a:off x="4737616" y="2946559"/>
            <a:ext cx="123468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744" dirty="0"/>
          </a:p>
        </p:txBody>
      </p:sp>
      <p:sp>
        <p:nvSpPr>
          <p:cNvPr id="8" name="Text 5"/>
          <p:cNvSpPr/>
          <p:nvPr/>
        </p:nvSpPr>
        <p:spPr>
          <a:xfrm>
            <a:off x="5323880" y="2843093"/>
            <a:ext cx="3069193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External Fragmentation</a:t>
            </a:r>
            <a:endParaRPr lang="en-US" sz="2287" dirty="0"/>
          </a:p>
        </p:txBody>
      </p:sp>
      <p:sp>
        <p:nvSpPr>
          <p:cNvPr id="9" name="Text 6"/>
          <p:cNvSpPr/>
          <p:nvPr/>
        </p:nvSpPr>
        <p:spPr>
          <a:xfrm>
            <a:off x="5323880" y="3354348"/>
            <a:ext cx="369677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Occurs when available memory is divided into small, unusable blocks due to the allocation and deallocation of processes.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9267468" y="2843093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234A49"/>
          </a:solidFill>
          <a:ln/>
        </p:spPr>
      </p:sp>
      <p:sp>
        <p:nvSpPr>
          <p:cNvPr id="11" name="Text 8"/>
          <p:cNvSpPr/>
          <p:nvPr/>
        </p:nvSpPr>
        <p:spPr>
          <a:xfrm>
            <a:off x="9451777" y="2946559"/>
            <a:ext cx="186809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744" dirty="0"/>
          </a:p>
        </p:txBody>
      </p:sp>
      <p:sp>
        <p:nvSpPr>
          <p:cNvPr id="12" name="Text 9"/>
          <p:cNvSpPr/>
          <p:nvPr/>
        </p:nvSpPr>
        <p:spPr>
          <a:xfrm>
            <a:off x="10069711" y="2843093"/>
            <a:ext cx="3024545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Internal Fragmentation</a:t>
            </a:r>
            <a:endParaRPr lang="en-US" sz="2287" dirty="0"/>
          </a:p>
        </p:txBody>
      </p:sp>
      <p:sp>
        <p:nvSpPr>
          <p:cNvPr id="13" name="Text 10"/>
          <p:cNvSpPr/>
          <p:nvPr/>
        </p:nvSpPr>
        <p:spPr>
          <a:xfrm>
            <a:off x="10069711" y="3354348"/>
            <a:ext cx="369677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Happens when a process is allocated more memory than it actually needs, leaving unused space within the allocated block.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4521637" y="5459016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234A49"/>
          </a:solidFill>
          <a:ln/>
        </p:spPr>
      </p:sp>
      <p:sp>
        <p:nvSpPr>
          <p:cNvPr id="15" name="Text 12"/>
          <p:cNvSpPr/>
          <p:nvPr/>
        </p:nvSpPr>
        <p:spPr>
          <a:xfrm>
            <a:off x="4704517" y="5562481"/>
            <a:ext cx="189667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744" dirty="0"/>
          </a:p>
        </p:txBody>
      </p:sp>
      <p:sp>
        <p:nvSpPr>
          <p:cNvPr id="16" name="Text 13"/>
          <p:cNvSpPr/>
          <p:nvPr/>
        </p:nvSpPr>
        <p:spPr>
          <a:xfrm>
            <a:off x="5323880" y="5459016"/>
            <a:ext cx="4473297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Compaction and Defragmentation</a:t>
            </a:r>
            <a:endParaRPr lang="en-US" sz="2287" dirty="0"/>
          </a:p>
        </p:txBody>
      </p:sp>
      <p:sp>
        <p:nvSpPr>
          <p:cNvPr id="17" name="Text 14"/>
          <p:cNvSpPr/>
          <p:nvPr/>
        </p:nvSpPr>
        <p:spPr>
          <a:xfrm>
            <a:off x="5323880" y="5970270"/>
            <a:ext cx="84424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Techniques like memory compaction and defragmentation can help reduce fragmentation and improve memory utilization.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2237065"/>
            <a:ext cx="6604754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Paging and Segmentation</a:t>
            </a:r>
            <a:endParaRPr lang="en-US" sz="4574" dirty="0"/>
          </a:p>
        </p:txBody>
      </p:sp>
      <p:sp>
        <p:nvSpPr>
          <p:cNvPr id="5" name="Text 3"/>
          <p:cNvSpPr/>
          <p:nvPr/>
        </p:nvSpPr>
        <p:spPr>
          <a:xfrm>
            <a:off x="968693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Paging</a:t>
            </a:r>
            <a:endParaRPr lang="en-US" sz="2287" dirty="0"/>
          </a:p>
        </p:txBody>
      </p:sp>
      <p:sp>
        <p:nvSpPr>
          <p:cNvPr id="6" name="Text 4"/>
          <p:cNvSpPr/>
          <p:nvPr/>
        </p:nvSpPr>
        <p:spPr>
          <a:xfrm>
            <a:off x="968693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Paging divides the virtual address space into fixed-size pages, which are mapped to physical memory frames.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407462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Segmentation</a:t>
            </a:r>
            <a:endParaRPr lang="en-US" sz="2287" dirty="0"/>
          </a:p>
        </p:txBody>
      </p:sp>
      <p:sp>
        <p:nvSpPr>
          <p:cNvPr id="8" name="Text 6"/>
          <p:cNvSpPr/>
          <p:nvPr/>
        </p:nvSpPr>
        <p:spPr>
          <a:xfrm>
            <a:off x="5407462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Segmentation partitions the virtual address space into variable-size segments based on the logical structure of a program.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46231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Hybrid Approaches</a:t>
            </a:r>
            <a:endParaRPr lang="en-US" sz="2287" dirty="0"/>
          </a:p>
        </p:txBody>
      </p:sp>
      <p:sp>
        <p:nvSpPr>
          <p:cNvPr id="10" name="Text 8"/>
          <p:cNvSpPr/>
          <p:nvPr/>
        </p:nvSpPr>
        <p:spPr>
          <a:xfrm>
            <a:off x="9846231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Many modern operating systems use a combination of paging and segmentation to manage memory efficiently.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8320" y="667822"/>
            <a:ext cx="7558445" cy="712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4"/>
              </a:lnSpc>
              <a:buNone/>
            </a:pPr>
            <a:r>
              <a:rPr lang="en-US" sz="449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Virtual Memory Management</a:t>
            </a:r>
            <a:endParaRPr lang="en-US" sz="449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20" y="1744147"/>
            <a:ext cx="1211937" cy="19391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23755" y="1986439"/>
            <a:ext cx="2851666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7"/>
              </a:lnSpc>
              <a:buNone/>
            </a:pPr>
            <a:r>
              <a:rPr lang="en-US" sz="2245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Address Translation</a:t>
            </a:r>
            <a:endParaRPr lang="en-US" sz="2245" dirty="0"/>
          </a:p>
        </p:txBody>
      </p:sp>
      <p:sp>
        <p:nvSpPr>
          <p:cNvPr id="8" name="Text 4"/>
          <p:cNvSpPr/>
          <p:nvPr/>
        </p:nvSpPr>
        <p:spPr>
          <a:xfrm>
            <a:off x="2423755" y="2488168"/>
            <a:ext cx="7700724" cy="775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54"/>
              </a:lnSpc>
              <a:buNone/>
            </a:pPr>
            <a:r>
              <a:rPr lang="en-US" sz="1909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Virtual memory management translates virtual addresses to physical addresses using page tables and memory mappings.</a:t>
            </a:r>
            <a:endParaRPr lang="en-US" sz="1909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20" y="3683317"/>
            <a:ext cx="1211937" cy="193917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423755" y="3925610"/>
            <a:ext cx="2851666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7"/>
              </a:lnSpc>
              <a:buNone/>
            </a:pPr>
            <a:r>
              <a:rPr lang="en-US" sz="2245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Swapping</a:t>
            </a:r>
            <a:endParaRPr lang="en-US" sz="2245" dirty="0"/>
          </a:p>
        </p:txBody>
      </p:sp>
      <p:sp>
        <p:nvSpPr>
          <p:cNvPr id="11" name="Text 6"/>
          <p:cNvSpPr/>
          <p:nvPr/>
        </p:nvSpPr>
        <p:spPr>
          <a:xfrm>
            <a:off x="2423755" y="4427339"/>
            <a:ext cx="7700724" cy="775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54"/>
              </a:lnSpc>
              <a:buNone/>
            </a:pPr>
            <a:r>
              <a:rPr lang="en-US" sz="1909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Pages can be swapped between physical memory and secondary storage (e.g., disk) to provide the illusion of a larger memory space.</a:t>
            </a:r>
            <a:endParaRPr lang="en-US" sz="1909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20" y="5622488"/>
            <a:ext cx="1211937" cy="193917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423755" y="5864781"/>
            <a:ext cx="2851666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7"/>
              </a:lnSpc>
              <a:buNone/>
            </a:pPr>
            <a:r>
              <a:rPr lang="en-US" sz="2245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Page Replacement</a:t>
            </a:r>
            <a:endParaRPr lang="en-US" sz="2245" dirty="0"/>
          </a:p>
        </p:txBody>
      </p:sp>
      <p:sp>
        <p:nvSpPr>
          <p:cNvPr id="14" name="Text 8"/>
          <p:cNvSpPr/>
          <p:nvPr/>
        </p:nvSpPr>
        <p:spPr>
          <a:xfrm>
            <a:off x="2423755" y="6366510"/>
            <a:ext cx="7700724" cy="775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54"/>
              </a:lnSpc>
              <a:buNone/>
            </a:pPr>
            <a:r>
              <a:rPr lang="en-US" sz="1909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Algorithms like LRU (Least Recently Used) determine which pages to swap out when physical memory is full.</a:t>
            </a:r>
            <a:endParaRPr lang="en-US" sz="1909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1829633"/>
            <a:ext cx="8021360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Memory Allocation Algorithms</a:t>
            </a:r>
            <a:endParaRPr lang="en-US" sz="45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3049429"/>
            <a:ext cx="617220" cy="6172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8693" y="3913465"/>
            <a:ext cx="289548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First Fit</a:t>
            </a:r>
            <a:endParaRPr lang="en-US" sz="2287" dirty="0"/>
          </a:p>
        </p:txBody>
      </p:sp>
      <p:sp>
        <p:nvSpPr>
          <p:cNvPr id="7" name="Text 4"/>
          <p:cNvSpPr/>
          <p:nvPr/>
        </p:nvSpPr>
        <p:spPr>
          <a:xfrm>
            <a:off x="968693" y="4424720"/>
            <a:ext cx="289548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Allocates the first available block of memory that is large enough to satisfy the request.</a:t>
            </a:r>
            <a:endParaRPr lang="en-US" sz="194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458" y="3049429"/>
            <a:ext cx="617220" cy="6172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234458" y="3913465"/>
            <a:ext cx="289548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Best Fit</a:t>
            </a:r>
            <a:endParaRPr lang="en-US" sz="2287" dirty="0"/>
          </a:p>
        </p:txBody>
      </p:sp>
      <p:sp>
        <p:nvSpPr>
          <p:cNvPr id="10" name="Text 6"/>
          <p:cNvSpPr/>
          <p:nvPr/>
        </p:nvSpPr>
        <p:spPr>
          <a:xfrm>
            <a:off x="4234458" y="4424720"/>
            <a:ext cx="289548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Finds the smallest available block that is large enough to satisfy the request.</a:t>
            </a:r>
            <a:endParaRPr lang="en-US" sz="1944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223" y="3049429"/>
            <a:ext cx="617220" cy="61722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00223" y="3913465"/>
            <a:ext cx="289548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Worst Fit</a:t>
            </a:r>
            <a:endParaRPr lang="en-US" sz="2287" dirty="0"/>
          </a:p>
        </p:txBody>
      </p:sp>
      <p:sp>
        <p:nvSpPr>
          <p:cNvPr id="13" name="Text 8"/>
          <p:cNvSpPr/>
          <p:nvPr/>
        </p:nvSpPr>
        <p:spPr>
          <a:xfrm>
            <a:off x="7500223" y="4424720"/>
            <a:ext cx="289548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Allocates the largest available block, potentially leaving smaller, unusable blocks.</a:t>
            </a:r>
            <a:endParaRPr lang="en-US" sz="1944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5988" y="3049429"/>
            <a:ext cx="617220" cy="61722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765988" y="3913465"/>
            <a:ext cx="289560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Hybrid Approaches</a:t>
            </a:r>
            <a:endParaRPr lang="en-US" sz="2287" dirty="0"/>
          </a:p>
        </p:txBody>
      </p:sp>
      <p:sp>
        <p:nvSpPr>
          <p:cNvPr id="16" name="Text 10"/>
          <p:cNvSpPr/>
          <p:nvPr/>
        </p:nvSpPr>
        <p:spPr>
          <a:xfrm>
            <a:off x="10765988" y="4424720"/>
            <a:ext cx="2895600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Modern operating systems often use a combination of these algorithms for efficient memory management.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574</Words>
  <Application>Microsoft Office PowerPoint</Application>
  <PresentationFormat>Custom</PresentationFormat>
  <Paragraphs>79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Prudhvi sai Tallapalem</cp:lastModifiedBy>
  <cp:revision>2</cp:revision>
  <dcterms:created xsi:type="dcterms:W3CDTF">2024-06-26T08:25:36Z</dcterms:created>
  <dcterms:modified xsi:type="dcterms:W3CDTF">2024-06-26T08:44:20Z</dcterms:modified>
</cp:coreProperties>
</file>